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1" r:id="rId1"/>
    <p:sldMasterId id="2147483757" r:id="rId2"/>
    <p:sldMasterId id="2147483781" r:id="rId3"/>
    <p:sldMasterId id="2147483841" r:id="rId4"/>
  </p:sldMasterIdLst>
  <p:notesMasterIdLst>
    <p:notesMasterId r:id="rId16"/>
  </p:notesMasterIdLst>
  <p:sldIdLst>
    <p:sldId id="596" r:id="rId5"/>
    <p:sldId id="557" r:id="rId6"/>
    <p:sldId id="597" r:id="rId7"/>
    <p:sldId id="598" r:id="rId8"/>
    <p:sldId id="582" r:id="rId9"/>
    <p:sldId id="594" r:id="rId10"/>
    <p:sldId id="585" r:id="rId11"/>
    <p:sldId id="586" r:id="rId12"/>
    <p:sldId id="587" r:id="rId13"/>
    <p:sldId id="509" r:id="rId14"/>
    <p:sldId id="573" r:id="rId1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3155399-DFF7-411B-9C49-3E246740785A}">
          <p14:sldIdLst>
            <p14:sldId id="596"/>
            <p14:sldId id="557"/>
            <p14:sldId id="597"/>
            <p14:sldId id="598"/>
            <p14:sldId id="582"/>
            <p14:sldId id="594"/>
            <p14:sldId id="585"/>
            <p14:sldId id="586"/>
            <p14:sldId id="587"/>
            <p14:sldId id="509"/>
            <p14:sldId id="57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4" userDrawn="1">
          <p15:clr>
            <a:srgbClr val="A4A3A4"/>
          </p15:clr>
        </p15:guide>
        <p15:guide id="2" pos="5465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  <p15:guide id="4" orient="horz" pos="1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BD3A8"/>
    <a:srgbClr val="9CFAE6"/>
    <a:srgbClr val="0ACCA2"/>
    <a:srgbClr val="C6FCF1"/>
    <a:srgbClr val="28F4C8"/>
    <a:srgbClr val="5FF7D6"/>
    <a:srgbClr val="5DDF75"/>
    <a:srgbClr val="5DDD75"/>
    <a:srgbClr val="E8104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6404" autoAdjust="0"/>
  </p:normalViewPr>
  <p:slideViewPr>
    <p:cSldViewPr>
      <p:cViewPr varScale="1">
        <p:scale>
          <a:sx n="155" d="100"/>
          <a:sy n="155" d="100"/>
        </p:scale>
        <p:origin x="-486" y="-96"/>
      </p:cViewPr>
      <p:guideLst>
        <p:guide orient="horz" pos="2164"/>
        <p:guide orient="horz" pos="1620"/>
        <p:guide orient="horz" pos="1720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14.06.2023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448DF1-3EC7-42E2-955D-E11E31E942F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4468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9BA45-7040-4019-B527-65EE8A981AE0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784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939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99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886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757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1648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7134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859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8510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693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808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131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386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7064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1517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4196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234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19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121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034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2696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7326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028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2259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233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86587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0837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8201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237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897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6414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2497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239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251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1557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1948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6086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6828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616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66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914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14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13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07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728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210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79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54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514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05" y="25073"/>
            <a:ext cx="8980995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75856" y="176539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2022-2023 уку елында Татарстан Республикасында милли мәгариф торышы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-7122"/>
            <a:ext cx="588631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5073"/>
            <a:ext cx="847725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000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3" y="73974"/>
            <a:ext cx="9189334" cy="5153662"/>
          </a:xfrm>
          <a:prstGeom prst="rect">
            <a:avLst/>
          </a:prstGeom>
        </p:spPr>
      </p:pic>
      <p:pic>
        <p:nvPicPr>
          <p:cNvPr id="2050" name="Picture 2" descr="https://sun6-22.userapi.com/s/v1/ig2/LfprRagsOLq2bXsIW2DTFzTLNIjogLfVo5jvklYjoGskYsbQjLINMRB9hBzETHJWskWfBY_VtBGxhizP3fjdlT3c.jpg?size=603x603&amp;quality=96&amp;crop=0,0,603,603&amp;ava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863" y="1399452"/>
            <a:ext cx="2584297" cy="25842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543406" y="2009128"/>
            <a:ext cx="4888661" cy="419719"/>
            <a:chOff x="4911472" y="2725407"/>
            <a:chExt cx="990748" cy="450090"/>
          </a:xfrm>
          <a:solidFill>
            <a:srgbClr val="0066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4911472" y="2725407"/>
              <a:ext cx="990748" cy="450090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sp>
        <p:sp>
          <p:nvSpPr>
            <p:cNvPr id="31" name="Скругленный прямоугольник 10"/>
            <p:cNvSpPr/>
            <p:nvPr/>
          </p:nvSpPr>
          <p:spPr>
            <a:xfrm>
              <a:off x="4938489" y="2731310"/>
              <a:ext cx="940294" cy="407572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37148" tIns="37148" rIns="37148" bIns="37148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275" b="1" dirty="0" smtClean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УКЫТУЧЫЛАРНЫҢ БЕЛЕМЕН ҺӘРДАИМ КҮТӘРҮ</a:t>
              </a:r>
              <a:endParaRPr lang="ru-RU" sz="1275" b="1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923058" y="3275168"/>
            <a:ext cx="5536508" cy="896713"/>
            <a:chOff x="2654606" y="3538366"/>
            <a:chExt cx="1161438" cy="2449127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2654606" y="4582226"/>
              <a:ext cx="1161438" cy="1287828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sp>
        <p:sp>
          <p:nvSpPr>
            <p:cNvPr id="27" name="Скругленный прямоугольник 16"/>
            <p:cNvSpPr/>
            <p:nvPr/>
          </p:nvSpPr>
          <p:spPr>
            <a:xfrm rot="10800000" flipV="1">
              <a:off x="2761549" y="3538366"/>
              <a:ext cx="966949" cy="2449127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ct val="0"/>
                </a:spcBef>
                <a:defRPr/>
              </a:pPr>
              <a:r>
                <a:rPr lang="ru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ИНФОРМАЦ</a:t>
              </a:r>
              <a:r>
                <a:rPr lang="tt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ИОН ТЕХНОЛОГИЯЛӘРНЕ ГАМӘЛГӘ КУЮ</a:t>
              </a:r>
              <a:endParaRPr lang="ru-RU" sz="1275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275" b="1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543407" y="2562302"/>
            <a:ext cx="4861925" cy="456516"/>
            <a:chOff x="1998320" y="789316"/>
            <a:chExt cx="1500449" cy="806025"/>
          </a:xfrm>
          <a:solidFill>
            <a:schemeClr val="accent3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1998320" y="789316"/>
              <a:ext cx="1500449" cy="806025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endParaRPr lang="en-US" dirty="0" smtClean="0"/>
            </a:p>
            <a:p>
              <a:endParaRPr lang="ru-RU" dirty="0"/>
            </a:p>
          </p:txBody>
        </p:sp>
        <p:sp>
          <p:nvSpPr>
            <p:cNvPr id="25" name="Скругленный прямоугольник 19"/>
            <p:cNvSpPr/>
            <p:nvPr/>
          </p:nvSpPr>
          <p:spPr>
            <a:xfrm>
              <a:off x="2039461" y="945577"/>
              <a:ext cx="1435487" cy="512582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lvl="0" algn="ctr"/>
              <a:r>
                <a:rPr lang="ru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БАЛАЛАР БАКЧАЛАРЫНДА ТУГАН ТЕЛДӘ ТӘРБИЯ БИРҮ</a:t>
              </a:r>
              <a:endParaRPr lang="ru-RU" sz="127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1691680" y="96621"/>
            <a:ext cx="5917647" cy="667491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spc="-7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МИЛЛИ М</a:t>
            </a:r>
            <a:r>
              <a:rPr lang="tt-RU" sz="2000" b="1" kern="0" spc="-7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ӘГАРИФ ӨЛКӘСЕНДӘ ӨСТЕНЛЕКЛЕ ЭШ ЮНӘЛЕШЛӘРЕ</a:t>
            </a:r>
            <a:endParaRPr lang="ru-RU" sz="2000" b="1" kern="0" spc="-7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064532" y="854824"/>
            <a:ext cx="6316369" cy="468492"/>
            <a:chOff x="3305560" y="-18269"/>
            <a:chExt cx="1240040" cy="806026"/>
          </a:xfrm>
          <a:solidFill>
            <a:schemeClr val="accent3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3305560" y="-18269"/>
              <a:ext cx="1240040" cy="806026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sp>
        <p:sp>
          <p:nvSpPr>
            <p:cNvPr id="35" name="Скругленный прямоугольник 4"/>
            <p:cNvSpPr/>
            <p:nvPr/>
          </p:nvSpPr>
          <p:spPr>
            <a:xfrm>
              <a:off x="3331318" y="127185"/>
              <a:ext cx="1201623" cy="538144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lvl="0" algn="ctr"/>
              <a:r>
                <a:rPr lang="tt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ТУГАН ТЕЛДӘ Б</a:t>
              </a:r>
              <a:r>
                <a:rPr lang="ru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ЕЛЕМ БИРҮНЕҢ СЫЙФАТЫН КҮТӘРҮ</a:t>
              </a:r>
              <a:endParaRPr lang="ru-RU" sz="127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405908" y="2863776"/>
            <a:ext cx="5382874" cy="967272"/>
            <a:chOff x="6305127" y="888998"/>
            <a:chExt cx="3136103" cy="1942966"/>
          </a:xfrm>
          <a:solidFill>
            <a:schemeClr val="accent3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6305127" y="1494840"/>
              <a:ext cx="2943987" cy="806026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sp>
        <p:sp>
          <p:nvSpPr>
            <p:cNvPr id="33" name="Скругленный прямоугольник 7"/>
            <p:cNvSpPr/>
            <p:nvPr/>
          </p:nvSpPr>
          <p:spPr>
            <a:xfrm>
              <a:off x="6654788" y="888998"/>
              <a:ext cx="2786442" cy="1942966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lvl="0" algn="ctr"/>
              <a:r>
                <a:rPr lang="ru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УКЫТУ-МЕТОДИК КОМПЛЕКТЛАРЫН ЯҢАРТУ</a:t>
              </a:r>
              <a:endParaRPr lang="ru-RU" sz="127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171904" y="4128882"/>
            <a:ext cx="7632847" cy="878946"/>
            <a:chOff x="2791564" y="9357332"/>
            <a:chExt cx="2777145" cy="2589521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3097651" y="9604380"/>
              <a:ext cx="2311953" cy="1331013"/>
            </a:xfrm>
            <a:prstGeom prst="roundRect">
              <a:avLst/>
            </a:prstGeom>
            <a:solidFill>
              <a:srgbClr val="006600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sp>
        <p:sp>
          <p:nvSpPr>
            <p:cNvPr id="29" name="Скругленный прямоугольник 13"/>
            <p:cNvSpPr/>
            <p:nvPr/>
          </p:nvSpPr>
          <p:spPr>
            <a:xfrm>
              <a:off x="2791564" y="9357332"/>
              <a:ext cx="2777145" cy="258952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БЕЛЕМ БИРҮДӘ </a:t>
              </a:r>
              <a:r>
                <a:rPr lang="tt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МИЛЛИ МОХИТ БУЛДЫРУ</a:t>
              </a:r>
              <a:endParaRPr lang="ru-RU" sz="1275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ru-RU" sz="127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459343" y="1409813"/>
            <a:ext cx="4846603" cy="423650"/>
            <a:chOff x="3305560" y="-18269"/>
            <a:chExt cx="1240040" cy="806026"/>
          </a:xfrm>
          <a:solidFill>
            <a:srgbClr val="0066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3305560" y="-18269"/>
              <a:ext cx="1240040" cy="806026"/>
            </a:xfrm>
            <a:prstGeom prst="roundRect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sp>
        <p:sp>
          <p:nvSpPr>
            <p:cNvPr id="40" name="Скругленный прямоугольник 4"/>
            <p:cNvSpPr/>
            <p:nvPr/>
          </p:nvSpPr>
          <p:spPr>
            <a:xfrm>
              <a:off x="3335204" y="186309"/>
              <a:ext cx="1179123" cy="479017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40005" tIns="40005" rIns="40005" bIns="40005" numCol="1" spcCol="1270" anchor="ctr" anchorCtr="0">
              <a:noAutofit/>
            </a:bodyPr>
            <a:lstStyle/>
            <a:p>
              <a:pPr lvl="0" algn="ctr"/>
              <a:r>
                <a:rPr lang="tt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ТУГАН ТЕЛНЕ ҺӘМ ӘДӘБИЯТНЫ УКЫТУ </a:t>
              </a:r>
            </a:p>
            <a:p>
              <a:pPr lvl="0" algn="ctr"/>
              <a:r>
                <a:rPr lang="tt-RU" sz="1275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СЫЙФАТЫН КҮТӘРҮ</a:t>
              </a:r>
              <a:endParaRPr lang="ru-RU" sz="127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Slide Number Placeholder 1"/>
          <p:cNvSpPr txBox="1">
            <a:spLocks/>
          </p:cNvSpPr>
          <p:nvPr/>
        </p:nvSpPr>
        <p:spPr>
          <a:xfrm>
            <a:off x="7010400" y="47783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Arial"/>
              </a:rPr>
              <a:t>14</a:t>
            </a: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912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16" y="-10016"/>
            <a:ext cx="9189334" cy="5153662"/>
          </a:xfrm>
          <a:prstGeom prst="rect">
            <a:avLst/>
          </a:prstGeom>
        </p:spPr>
      </p:pic>
      <p:sp>
        <p:nvSpPr>
          <p:cNvPr id="1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399" y="4798913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1565" y="555526"/>
            <a:ext cx="4168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2022-2023 УКУ ЕЛЫНА МАКСАТЛАР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623" y="1101973"/>
            <a:ext cx="828092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err="1"/>
              <a:t>М</a:t>
            </a:r>
            <a:r>
              <a:rPr lang="ru-RU" dirty="0" err="1" smtClean="0"/>
              <a:t>әктәпкәчә</a:t>
            </a:r>
            <a:r>
              <a:rPr lang="ru-RU" dirty="0" smtClean="0"/>
              <a:t>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гомуми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бирү</a:t>
            </a:r>
            <a:r>
              <a:rPr lang="ru-RU" dirty="0" smtClean="0"/>
              <a:t> </a:t>
            </a:r>
            <a:r>
              <a:rPr lang="ru-RU" dirty="0" err="1" smtClean="0"/>
              <a:t>оешмаларында</a:t>
            </a:r>
            <a:r>
              <a:rPr lang="ru-RU" dirty="0" smtClean="0"/>
              <a:t> </a:t>
            </a:r>
            <a:r>
              <a:rPr lang="ru-RU" dirty="0" err="1" smtClean="0"/>
              <a:t>туган</a:t>
            </a:r>
            <a:r>
              <a:rPr lang="ru-RU" dirty="0" smtClean="0"/>
              <a:t> </a:t>
            </a:r>
            <a:r>
              <a:rPr lang="ru-RU" dirty="0" err="1" smtClean="0"/>
              <a:t>телдә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тәрбия</a:t>
            </a:r>
            <a:r>
              <a:rPr lang="ru-RU" dirty="0" smtClean="0"/>
              <a:t> </a:t>
            </a:r>
            <a:r>
              <a:rPr lang="ru-RU" dirty="0" err="1" smtClean="0"/>
              <a:t>бирүне</a:t>
            </a:r>
            <a:r>
              <a:rPr lang="ru-RU" dirty="0" smtClean="0"/>
              <a:t>, </a:t>
            </a:r>
            <a:r>
              <a:rPr lang="ru-RU" dirty="0" err="1" smtClean="0"/>
              <a:t>туган</a:t>
            </a:r>
            <a:r>
              <a:rPr lang="ru-RU" dirty="0" smtClean="0"/>
              <a:t> </a:t>
            </a:r>
            <a:r>
              <a:rPr lang="ru-RU" dirty="0" err="1" smtClean="0"/>
              <a:t>телләрне</a:t>
            </a:r>
            <a:r>
              <a:rPr lang="ru-RU" dirty="0" smtClean="0"/>
              <a:t> </a:t>
            </a:r>
            <a:r>
              <a:rPr lang="ru-RU" dirty="0" err="1" smtClean="0"/>
              <a:t>өйрәнүне</a:t>
            </a:r>
            <a:r>
              <a:rPr lang="ru-RU" dirty="0" smtClean="0"/>
              <a:t> </a:t>
            </a:r>
            <a:r>
              <a:rPr lang="ru-RU" dirty="0" err="1" smtClean="0"/>
              <a:t>дәвамчанлык</a:t>
            </a:r>
            <a:r>
              <a:rPr lang="ru-RU" dirty="0" smtClean="0"/>
              <a:t> </a:t>
            </a:r>
            <a:r>
              <a:rPr lang="ru-RU" dirty="0" err="1" smtClean="0"/>
              <a:t>принциплары</a:t>
            </a:r>
            <a:r>
              <a:rPr lang="ru-RU" dirty="0" smtClean="0"/>
              <a:t> </a:t>
            </a:r>
            <a:r>
              <a:rPr lang="ru-RU" dirty="0" err="1" smtClean="0"/>
              <a:t>нигезендә</a:t>
            </a:r>
            <a:r>
              <a:rPr lang="ru-RU" dirty="0" smtClean="0"/>
              <a:t> </a:t>
            </a:r>
            <a:r>
              <a:rPr lang="ru-RU" dirty="0" err="1" smtClean="0"/>
              <a:t>оештыру</a:t>
            </a:r>
            <a:endParaRPr lang="ru-RU" dirty="0" smtClean="0"/>
          </a:p>
          <a:p>
            <a:pPr marL="342900" indent="-342900" algn="just">
              <a:buAutoNum type="arabicPeriod"/>
            </a:pPr>
            <a:r>
              <a:rPr lang="ru-RU" dirty="0" err="1" smtClean="0"/>
              <a:t>Туган</a:t>
            </a:r>
            <a:r>
              <a:rPr lang="ru-RU" dirty="0" smtClean="0"/>
              <a:t> </a:t>
            </a:r>
            <a:r>
              <a:rPr lang="ru-RU" dirty="0" err="1" smtClean="0"/>
              <a:t>телдә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бирүче</a:t>
            </a:r>
            <a:r>
              <a:rPr lang="ru-RU" dirty="0" smtClean="0"/>
              <a:t> </a:t>
            </a:r>
            <a:r>
              <a:rPr lang="ru-RU" dirty="0" err="1" smtClean="0"/>
              <a:t>мәктәпләрнең</a:t>
            </a:r>
            <a:r>
              <a:rPr lang="ru-RU" dirty="0" smtClean="0"/>
              <a:t> </a:t>
            </a:r>
            <a:r>
              <a:rPr lang="ru-RU" dirty="0" err="1" smtClean="0"/>
              <a:t>конкурентлылыгын</a:t>
            </a:r>
            <a:r>
              <a:rPr lang="ru-RU" dirty="0" smtClean="0"/>
              <a:t> </a:t>
            </a:r>
            <a:r>
              <a:rPr lang="ru-RU" dirty="0" err="1" smtClean="0"/>
              <a:t>үстерү</a:t>
            </a:r>
            <a:r>
              <a:rPr lang="ru-RU" dirty="0" smtClean="0"/>
              <a:t> </a:t>
            </a:r>
          </a:p>
          <a:p>
            <a:pPr marL="342900" indent="-342900" algn="just">
              <a:buAutoNum type="arabicPeriod"/>
            </a:pPr>
            <a:endParaRPr lang="ru-RU" sz="800" dirty="0"/>
          </a:p>
          <a:p>
            <a:pPr marL="342900" indent="-342900" algn="just">
              <a:buAutoNum type="arabicPeriod"/>
            </a:pPr>
            <a:r>
              <a:rPr lang="ru-RU" dirty="0" smtClean="0"/>
              <a:t> </a:t>
            </a:r>
            <a:r>
              <a:rPr lang="ru-RU" dirty="0" err="1" smtClean="0"/>
              <a:t>Уку</a:t>
            </a:r>
            <a:r>
              <a:rPr lang="ru-RU" dirty="0" smtClean="0"/>
              <a:t> </a:t>
            </a:r>
            <a:r>
              <a:rPr lang="ru-RU" dirty="0" err="1" smtClean="0"/>
              <a:t>йортларында</a:t>
            </a:r>
            <a:r>
              <a:rPr lang="ru-RU" dirty="0" smtClean="0"/>
              <a:t> тел </a:t>
            </a:r>
            <a:r>
              <a:rPr lang="ru-RU" dirty="0" err="1" smtClean="0"/>
              <a:t>мохитен</a:t>
            </a:r>
            <a:r>
              <a:rPr lang="ru-RU" dirty="0" smtClean="0"/>
              <a:t> </a:t>
            </a:r>
            <a:r>
              <a:rPr lang="ru-RU" dirty="0" err="1" smtClean="0"/>
              <a:t>үстерү</a:t>
            </a:r>
            <a:r>
              <a:rPr lang="ru-RU" dirty="0" smtClean="0"/>
              <a:t> </a:t>
            </a:r>
            <a:r>
              <a:rPr lang="ru-RU" dirty="0" err="1" smtClean="0"/>
              <a:t>һәм</a:t>
            </a:r>
            <a:r>
              <a:rPr lang="ru-RU" dirty="0" smtClean="0"/>
              <a:t> </a:t>
            </a:r>
            <a:r>
              <a:rPr lang="ru-RU" dirty="0" err="1" smtClean="0"/>
              <a:t>киңәйтү</a:t>
            </a:r>
            <a:r>
              <a:rPr lang="ru-RU" dirty="0" smtClean="0"/>
              <a:t> </a:t>
            </a:r>
            <a:r>
              <a:rPr lang="ru-RU" dirty="0" err="1" smtClean="0"/>
              <a:t>өчен</a:t>
            </a:r>
            <a:r>
              <a:rPr lang="ru-RU" dirty="0" smtClean="0"/>
              <a:t> </a:t>
            </a:r>
            <a:r>
              <a:rPr lang="ru-RU" dirty="0" err="1" smtClean="0"/>
              <a:t>шартлар</a:t>
            </a:r>
            <a:r>
              <a:rPr lang="ru-RU" dirty="0" smtClean="0"/>
              <a:t> </a:t>
            </a:r>
            <a:r>
              <a:rPr lang="ru-RU" dirty="0" err="1" smtClean="0"/>
              <a:t>тудыру</a:t>
            </a:r>
            <a:r>
              <a:rPr lang="ru-RU" dirty="0" smtClean="0"/>
              <a:t>, </a:t>
            </a:r>
            <a:r>
              <a:rPr lang="ru-RU" dirty="0" err="1" smtClean="0"/>
              <a:t>шул</a:t>
            </a:r>
            <a:r>
              <a:rPr lang="ru-RU" dirty="0" smtClean="0"/>
              <a:t> </a:t>
            </a:r>
            <a:r>
              <a:rPr lang="ru-RU" dirty="0" err="1" smtClean="0"/>
              <a:t>ис</a:t>
            </a:r>
            <a:r>
              <a:rPr lang="tt-RU" dirty="0" smtClean="0"/>
              <a:t>әптән</a:t>
            </a:r>
            <a:r>
              <a:rPr lang="ru-RU" dirty="0" smtClean="0"/>
              <a:t> </a:t>
            </a:r>
            <a:r>
              <a:rPr lang="ru-RU" dirty="0" err="1" smtClean="0"/>
              <a:t>өстәмә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бирү</a:t>
            </a:r>
            <a:r>
              <a:rPr lang="ru-RU" dirty="0" smtClean="0"/>
              <a:t> </a:t>
            </a:r>
            <a:r>
              <a:rPr lang="ru-RU" dirty="0" err="1" smtClean="0"/>
              <a:t>кысаларында</a:t>
            </a:r>
            <a:r>
              <a:rPr lang="ru-RU" dirty="0" smtClean="0"/>
              <a:t>. «С</a:t>
            </a:r>
            <a:r>
              <a:rPr lang="tt-RU" dirty="0" smtClean="0"/>
              <a:t>әләт</a:t>
            </a:r>
            <a:r>
              <a:rPr lang="ru-RU" dirty="0" smtClean="0"/>
              <a:t>» </a:t>
            </a:r>
            <a:r>
              <a:rPr lang="ru-RU" dirty="0" err="1" smtClean="0"/>
              <a:t>хәрәкәте</a:t>
            </a:r>
            <a:r>
              <a:rPr lang="ru-RU" dirty="0" smtClean="0"/>
              <a:t>, «</a:t>
            </a:r>
            <a:r>
              <a:rPr lang="ru-RU" dirty="0"/>
              <a:t>П</a:t>
            </a:r>
            <a:r>
              <a:rPr lang="ru-RU" dirty="0" smtClean="0"/>
              <a:t>ушкин </a:t>
            </a:r>
            <a:r>
              <a:rPr lang="ru-RU" dirty="0" err="1" smtClean="0"/>
              <a:t>картасы</a:t>
            </a:r>
            <a:r>
              <a:rPr lang="ru-RU" dirty="0" smtClean="0"/>
              <a:t>» м</a:t>
            </a:r>
            <a:r>
              <a:rPr lang="tt-RU" dirty="0" smtClean="0"/>
              <a:t>өмкинлекләрен киң куллану</a:t>
            </a:r>
          </a:p>
          <a:p>
            <a:pPr marL="342900" indent="-342900" algn="just">
              <a:buAutoNum type="arabicPeriod"/>
            </a:pPr>
            <a:endParaRPr lang="tt-RU" sz="800" dirty="0" smtClean="0"/>
          </a:p>
          <a:p>
            <a:pPr marL="342900" indent="-342900" algn="just">
              <a:buAutoNum type="arabicPeriod"/>
            </a:pPr>
            <a:r>
              <a:rPr lang="tt-RU" dirty="0"/>
              <a:t>П</a:t>
            </a:r>
            <a:r>
              <a:rPr lang="tt-RU" dirty="0" smtClean="0"/>
              <a:t>едагогик хезмәткәрләргә туган телләрне укытуның, имтиханнарга әзерләүнең сыйфатын күтәрүдә методик ярдәм күрсәтү</a:t>
            </a:r>
          </a:p>
          <a:p>
            <a:pPr marL="342900" indent="-342900" algn="just">
              <a:buAutoNum type="arabicPeriod"/>
            </a:pPr>
            <a:r>
              <a:rPr lang="tt-RU" dirty="0" smtClean="0"/>
              <a:t>Профориентация  юнәлешендә даими эш алып бару</a:t>
            </a:r>
          </a:p>
          <a:p>
            <a:pPr marL="342900" indent="-342900" algn="just">
              <a:buAutoNum type="arabicPeriod"/>
            </a:pPr>
            <a:endParaRPr lang="tt-RU" sz="800" dirty="0" smtClean="0"/>
          </a:p>
          <a:p>
            <a:pPr marL="342900" indent="-342900" algn="just">
              <a:buAutoNum type="arabicPeriod"/>
            </a:pPr>
            <a:r>
              <a:rPr lang="tt-RU" dirty="0"/>
              <a:t>А</a:t>
            </a:r>
            <a:r>
              <a:rPr lang="tt-RU" dirty="0" smtClean="0"/>
              <a:t>та-аналар һәм җәмәгатьчелек белән тыгыз хезмәттәшлек оештыру</a:t>
            </a:r>
          </a:p>
        </p:txBody>
      </p:sp>
    </p:spTree>
    <p:extLst>
      <p:ext uri="{BB962C8B-B14F-4D97-AF65-F5344CB8AC3E}">
        <p14:creationId xmlns:p14="http://schemas.microsoft.com/office/powerpoint/2010/main" xmlns="" val="2774280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0"/>
            <a:ext cx="9189334" cy="5153662"/>
          </a:xfrm>
          <a:prstGeom prst="rect">
            <a:avLst/>
          </a:prstGeom>
        </p:spPr>
      </p:pic>
      <p:sp>
        <p:nvSpPr>
          <p:cNvPr id="24" name="Parallelogram 10">
            <a:extLst>
              <a:ext uri="{FF2B5EF4-FFF2-40B4-BE49-F238E27FC236}">
                <a16:creationId xmlns:a16="http://schemas.microsoft.com/office/drawing/2014/main" xmlns="" id="{2836BD54-B243-4BD1-879F-483D4A197C4A}"/>
              </a:ext>
            </a:extLst>
          </p:cNvPr>
          <p:cNvSpPr/>
          <p:nvPr/>
        </p:nvSpPr>
        <p:spPr>
          <a:xfrm>
            <a:off x="261518" y="0"/>
            <a:ext cx="284127" cy="213629"/>
          </a:xfrm>
          <a:prstGeom prst="parallelogram">
            <a:avLst>
              <a:gd name="adj" fmla="val 91666"/>
            </a:avLst>
          </a:prstGeom>
          <a:solidFill>
            <a:srgbClr val="342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arallelogram 32">
            <a:extLst>
              <a:ext uri="{FF2B5EF4-FFF2-40B4-BE49-F238E27FC236}">
                <a16:creationId xmlns:a16="http://schemas.microsoft.com/office/drawing/2014/main" xmlns="" id="{4392257A-D79F-4D0E-A096-106726202B72}"/>
              </a:ext>
            </a:extLst>
          </p:cNvPr>
          <p:cNvSpPr/>
          <p:nvPr/>
        </p:nvSpPr>
        <p:spPr>
          <a:xfrm>
            <a:off x="-1" y="-20146"/>
            <a:ext cx="284127" cy="213629"/>
          </a:xfrm>
          <a:prstGeom prst="parallelogram">
            <a:avLst>
              <a:gd name="adj" fmla="val 91666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B19271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Parallelogram 33">
            <a:extLst>
              <a:ext uri="{FF2B5EF4-FFF2-40B4-BE49-F238E27FC236}">
                <a16:creationId xmlns:a16="http://schemas.microsoft.com/office/drawing/2014/main" xmlns="" id="{C6FD876E-4522-4BD5-AA81-B3A051926A18}"/>
              </a:ext>
            </a:extLst>
          </p:cNvPr>
          <p:cNvSpPr/>
          <p:nvPr/>
        </p:nvSpPr>
        <p:spPr>
          <a:xfrm>
            <a:off x="0" y="-10162"/>
            <a:ext cx="284127" cy="213629"/>
          </a:xfrm>
          <a:prstGeom prst="parallelogram">
            <a:avLst>
              <a:gd name="adj" fmla="val 91666"/>
            </a:avLst>
          </a:prstGeom>
          <a:solidFill>
            <a:srgbClr val="938BB5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6" y="9502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ru-RU" b="1" dirty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Татарстан </a:t>
            </a:r>
            <a:r>
              <a:rPr lang="ru-RU" b="1" dirty="0" err="1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Республикасы</a:t>
            </a:r>
            <a:r>
              <a:rPr lang="ru-RU" b="1" dirty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 м</a:t>
            </a:r>
            <a:r>
              <a:rPr lang="tt-RU" b="1" dirty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әгариф хезмәткәрләренең </a:t>
            </a:r>
            <a:endParaRPr lang="tt-RU" b="1" dirty="0" smtClean="0">
              <a:solidFill>
                <a:srgbClr val="EEECE1">
                  <a:lumMod val="25000"/>
                </a:srgbClr>
              </a:solidFill>
              <a:latin typeface="+mj-lt"/>
              <a:ea typeface="+mj-ea"/>
              <a:cs typeface="Times New Roman" panose="02020603050405020304" pitchFamily="18" charset="0"/>
            </a:endParaRPr>
          </a:p>
          <a:p>
            <a:pPr lvl="0" algn="ctr" defTabSz="685800">
              <a:defRPr/>
            </a:pPr>
            <a:r>
              <a:rPr lang="tt-RU" b="1" dirty="0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август киңәшмәсе (резолюциядән)</a:t>
            </a:r>
            <a:endParaRPr lang="ru-RU" b="1" dirty="0">
              <a:solidFill>
                <a:srgbClr val="EEECE1">
                  <a:lumMod val="25000"/>
                </a:srgbClr>
              </a:solidFill>
              <a:latin typeface="+mj-l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2" y="204787"/>
            <a:ext cx="45719" cy="871538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rgbClr val="EEECE1">
                  <a:lumMod val="2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367716" y="699542"/>
            <a:ext cx="3628220" cy="3895083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tt-RU" dirty="0" smtClean="0"/>
              <a:t>Туган телләрне өйрәнү, туган </a:t>
            </a:r>
            <a:r>
              <a:rPr lang="tt-RU" dirty="0"/>
              <a:t>телләрдә белем алу хокукын гамәлгә ашыру мөмкинлеген тәэмин итәргә</a:t>
            </a:r>
            <a:r>
              <a:rPr lang="tt-RU" dirty="0" smtClean="0"/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tt-RU" dirty="0" smtClean="0"/>
              <a:t>белем </a:t>
            </a:r>
            <a:r>
              <a:rPr lang="tt-RU" dirty="0"/>
              <a:t>бирү системасы үсешенең өстенлекләре юнәлешләрен  билгеләү һәм проблемаларны анализлау өчен этномәдәни белем бирү системасы торышына </a:t>
            </a:r>
            <a:r>
              <a:rPr lang="tt-RU" dirty="0" smtClean="0"/>
              <a:t>мониторинг оештырырга;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tt-RU" dirty="0"/>
              <a:t>туган телдә белем бирүче оешмаларга </a:t>
            </a:r>
            <a:r>
              <a:rPr lang="tt-RU" dirty="0" smtClean="0"/>
              <a:t>методик </a:t>
            </a:r>
            <a:r>
              <a:rPr lang="tt-RU" dirty="0"/>
              <a:t>яктан ярдәм күрсәтүне тәэмин </a:t>
            </a:r>
            <a:r>
              <a:rPr lang="tt-RU" dirty="0" smtClean="0"/>
              <a:t>итәргә;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tt-RU" dirty="0" smtClean="0"/>
              <a:t>олимпиадалар </a:t>
            </a:r>
            <a:r>
              <a:rPr lang="tt-RU" dirty="0"/>
              <a:t>һәм </a:t>
            </a:r>
            <a:r>
              <a:rPr lang="tt-RU" dirty="0" smtClean="0"/>
              <a:t>башка интеллектуаль, иҗади бәйгеләр </a:t>
            </a:r>
            <a:r>
              <a:rPr lang="tt-RU" dirty="0"/>
              <a:t>үткәрү юлы белән сәләтле балаларны </a:t>
            </a:r>
            <a:r>
              <a:rPr lang="tt-RU" dirty="0" smtClean="0"/>
              <a:t>ачыклау һәм аларның </a:t>
            </a:r>
            <a:r>
              <a:rPr lang="tt-RU" dirty="0"/>
              <a:t>сәләтләрен үстерү өчен шартлар тудыру буенча эшне дәвам итәргә</a:t>
            </a:r>
            <a:r>
              <a:rPr lang="tt-RU" dirty="0" smtClean="0"/>
              <a:t>.</a:t>
            </a:r>
            <a:r>
              <a:rPr lang="tt-RU" dirty="0"/>
              <a:t> </a:t>
            </a:r>
            <a:endParaRPr lang="tt-RU" dirty="0" smtClean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2050" name="Picture 2" descr="C:\Users\79172\Desktop\print_8306959_60029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59582"/>
            <a:ext cx="4755302" cy="317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4283" y="21420"/>
            <a:ext cx="592137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7057" y="84920"/>
            <a:ext cx="847725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981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162"/>
            <a:ext cx="9189334" cy="5153662"/>
          </a:xfrm>
          <a:prstGeom prst="rect">
            <a:avLst/>
          </a:prstGeom>
        </p:spPr>
      </p:pic>
      <p:sp>
        <p:nvSpPr>
          <p:cNvPr id="3" name="Номер слайда 2"/>
          <p:cNvSpPr txBox="1">
            <a:spLocks/>
          </p:cNvSpPr>
          <p:nvPr/>
        </p:nvSpPr>
        <p:spPr>
          <a:xfrm>
            <a:off x="6400800" y="4938117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0914" y="267494"/>
            <a:ext cx="8105542" cy="37702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2000" b="1" dirty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МИЛЛИ  МӘКТӘПЛӘР САНЫ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843559"/>
            <a:ext cx="806489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6600"/>
                </a:solidFill>
              </a:rPr>
              <a:t>Татар </a:t>
            </a:r>
            <a:r>
              <a:rPr lang="ru-RU" sz="2000" b="1" dirty="0" err="1" smtClean="0">
                <a:solidFill>
                  <a:srgbClr val="006600"/>
                </a:solidFill>
              </a:rPr>
              <a:t>мәктәпләре</a:t>
            </a:r>
            <a:r>
              <a:rPr lang="ru-RU" sz="2000" b="1" dirty="0">
                <a:solidFill>
                  <a:srgbClr val="006600"/>
                </a:solidFill>
              </a:rPr>
              <a:t> – </a:t>
            </a:r>
            <a:r>
              <a:rPr lang="ru-RU" sz="2000" b="1" dirty="0" smtClean="0">
                <a:solidFill>
                  <a:srgbClr val="006600"/>
                </a:solidFill>
              </a:rPr>
              <a:t>610 (504 </a:t>
            </a:r>
            <a:r>
              <a:rPr lang="ru-RU" sz="2000" b="1" dirty="0">
                <a:solidFill>
                  <a:srgbClr val="006600"/>
                </a:solidFill>
              </a:rPr>
              <a:t>юр</a:t>
            </a:r>
            <a:r>
              <a:rPr lang="ru-RU" sz="2000" b="1" dirty="0" smtClean="0">
                <a:solidFill>
                  <a:srgbClr val="006600"/>
                </a:solidFill>
              </a:rPr>
              <a:t>. </a:t>
            </a:r>
            <a:r>
              <a:rPr lang="ru-RU" sz="2000" b="1" dirty="0" err="1" smtClean="0">
                <a:solidFill>
                  <a:srgbClr val="006600"/>
                </a:solidFill>
              </a:rPr>
              <a:t>зат</a:t>
            </a:r>
            <a:r>
              <a:rPr lang="ru-RU" sz="2000" b="1" dirty="0" smtClean="0">
                <a:solidFill>
                  <a:srgbClr val="006600"/>
                </a:solidFill>
              </a:rPr>
              <a:t>, </a:t>
            </a:r>
            <a:r>
              <a:rPr lang="ru-RU" sz="2000" b="1" dirty="0">
                <a:solidFill>
                  <a:srgbClr val="006600"/>
                </a:solidFill>
              </a:rPr>
              <a:t>106 </a:t>
            </a:r>
            <a:r>
              <a:rPr lang="ru-RU" sz="2000" b="1" dirty="0" smtClean="0">
                <a:solidFill>
                  <a:srgbClr val="006600"/>
                </a:solidFill>
              </a:rPr>
              <a:t>филиал)          - 19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Чуваш мәктәпләре – 87 (67 юр.зат, 20 филиал)                 - 2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Удмурт </a:t>
            </a:r>
            <a:r>
              <a:rPr lang="tt-RU" sz="2000" b="1" dirty="0">
                <a:solidFill>
                  <a:srgbClr val="006600"/>
                </a:solidFill>
              </a:rPr>
              <a:t>мәктәпләре – </a:t>
            </a:r>
            <a:r>
              <a:rPr lang="tt-RU" sz="2000" b="1" dirty="0" smtClean="0">
                <a:solidFill>
                  <a:srgbClr val="006600"/>
                </a:solidFill>
              </a:rPr>
              <a:t>22 (17 юр.зат, 5 филиал)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>
                <a:solidFill>
                  <a:srgbClr val="006600"/>
                </a:solidFill>
              </a:rPr>
              <a:t>Мари мәктәпләре </a:t>
            </a:r>
            <a:r>
              <a:rPr lang="tt-RU" sz="2000" b="1" dirty="0" smtClean="0">
                <a:solidFill>
                  <a:srgbClr val="006600"/>
                </a:solidFill>
              </a:rPr>
              <a:t>– 16 (15 юр.зат, 1 филиал)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>
                <a:solidFill>
                  <a:srgbClr val="006600"/>
                </a:solidFill>
              </a:rPr>
              <a:t>Мордва телләре өйрәнелә </a:t>
            </a:r>
            <a:r>
              <a:rPr lang="tt-RU" sz="2000" b="1" dirty="0" smtClean="0">
                <a:solidFill>
                  <a:srgbClr val="006600"/>
                </a:solidFill>
              </a:rPr>
              <a:t>– 3 мәктәп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Иврит өйрәнелә – 1 мәктәп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Башкорт теле өйрәнелә – 1 мәктәп</a:t>
            </a:r>
          </a:p>
          <a:p>
            <a:pPr marL="342900" indent="-342900" defTabSz="685800">
              <a:buFont typeface="Wingdings" pitchFamily="2" charset="2"/>
              <a:buChar char="Ø"/>
            </a:pPr>
            <a:endParaRPr lang="tt-RU" sz="2000" b="1" dirty="0" smtClean="0">
              <a:solidFill>
                <a:srgbClr val="E81046"/>
              </a:solidFill>
            </a:endParaRPr>
          </a:p>
          <a:p>
            <a:pPr marL="342900" indent="-342900" defTabSz="685800">
              <a:buFont typeface="Wingdings" pitchFamily="2" charset="2"/>
              <a:buChar char="Ø"/>
            </a:pPr>
            <a:endParaRPr lang="ru-RU" sz="2000" b="1" dirty="0" smtClean="0">
              <a:solidFill>
                <a:srgbClr val="E81046"/>
              </a:solidFill>
            </a:endParaRPr>
          </a:p>
          <a:p>
            <a:pPr marL="342900" indent="-342900" defTabSz="685800">
              <a:buFont typeface="Wingdings" pitchFamily="2" charset="2"/>
              <a:buChar char="Ø"/>
            </a:pPr>
            <a:endParaRPr lang="ru-RU" sz="2000" b="1" dirty="0" smtClean="0">
              <a:solidFill>
                <a:srgbClr val="E81046"/>
              </a:solidFill>
            </a:endParaRPr>
          </a:p>
          <a:p>
            <a:pPr algn="ctr" defTabSz="685800"/>
            <a:endParaRPr lang="ru-RU" sz="2000" b="1" dirty="0">
              <a:solidFill>
                <a:srgbClr val="E81046"/>
              </a:solidFill>
            </a:endParaRPr>
          </a:p>
          <a:p>
            <a:pPr algn="ctr" defTabSz="685800"/>
            <a:endParaRPr lang="ru-RU" sz="2000" b="1" dirty="0">
              <a:solidFill>
                <a:srgbClr val="E81046"/>
              </a:solidFill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168319" y="994755"/>
            <a:ext cx="674358" cy="302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092280" y="1480275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3475" y="168267"/>
            <a:ext cx="5921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29386"/>
            <a:ext cx="84772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8920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162"/>
            <a:ext cx="9189334" cy="5153662"/>
          </a:xfrm>
          <a:prstGeom prst="rect">
            <a:avLst/>
          </a:prstGeom>
        </p:spPr>
      </p:pic>
      <p:sp>
        <p:nvSpPr>
          <p:cNvPr id="3" name="Номер слайда 2"/>
          <p:cNvSpPr txBox="1">
            <a:spLocks/>
          </p:cNvSpPr>
          <p:nvPr/>
        </p:nvSpPr>
        <p:spPr>
          <a:xfrm>
            <a:off x="6400800" y="4938117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0914" y="267494"/>
            <a:ext cx="8105542" cy="37702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Милли </a:t>
            </a:r>
            <a:r>
              <a:rPr lang="ru-RU" sz="2000" b="1" dirty="0" err="1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мәгариф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системасындагы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төп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күрсәткечләр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+mj-lt"/>
                <a:ea typeface="+mj-ea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EEECE1">
                  <a:lumMod val="25000"/>
                </a:srgbClr>
              </a:solidFill>
              <a:latin typeface="+mj-lt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3" y="843559"/>
            <a:ext cx="855258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Татар балаларының туган телдә белем алуы – 25,21%    (+0,4%)</a:t>
            </a:r>
            <a:endParaRPr lang="ru-RU" sz="2000" b="1" dirty="0" smtClean="0">
              <a:solidFill>
                <a:srgbClr val="006600"/>
              </a:solidFill>
            </a:endParaRP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Татар балаларының туган телдә тәрбия алуы – 26%     (+0,68%)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Дәресләрдә татар телен өйрәнү – 62,9%          (- 0,4%)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Татар телен туган тел буларак өйрәнү – 39%  (- 0,3%)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Татар телен дәүләт теле буларак өйрәнү – 61%  (+0,3%)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Туган тел буларак рус телен өйрәнү – 35,86%  (+0,5%)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>
                <a:solidFill>
                  <a:srgbClr val="006600"/>
                </a:solidFill>
              </a:rPr>
              <a:t>Ч</a:t>
            </a:r>
            <a:r>
              <a:rPr lang="tt-RU" sz="2000" b="1" dirty="0" smtClean="0">
                <a:solidFill>
                  <a:srgbClr val="006600"/>
                </a:solidFill>
              </a:rPr>
              <a:t>уваш телен өйрәнү – 0,77% (- 0,12%)</a:t>
            </a:r>
          </a:p>
          <a:p>
            <a:pPr marL="342900" indent="-342900" defTabSz="685800">
              <a:lnSpc>
                <a:spcPct val="150000"/>
              </a:lnSpc>
              <a:buFont typeface="Wingdings" pitchFamily="2" charset="2"/>
              <a:buChar char="Ø"/>
            </a:pPr>
            <a:r>
              <a:rPr lang="tt-RU" sz="2000" b="1" dirty="0" smtClean="0">
                <a:solidFill>
                  <a:srgbClr val="006600"/>
                </a:solidFill>
              </a:rPr>
              <a:t>Удмурт телен өйрәнү – 0,22% (- 0,11%)</a:t>
            </a:r>
          </a:p>
          <a:p>
            <a:pPr marL="342900" indent="-342900" defTabSz="685800">
              <a:buFont typeface="Wingdings" pitchFamily="2" charset="2"/>
              <a:buChar char="Ø"/>
            </a:pPr>
            <a:endParaRPr lang="tt-RU" sz="2000" b="1" dirty="0" smtClean="0">
              <a:solidFill>
                <a:srgbClr val="E81046"/>
              </a:solidFill>
            </a:endParaRPr>
          </a:p>
          <a:p>
            <a:pPr marL="342900" indent="-342900" defTabSz="685800">
              <a:buFont typeface="Wingdings" pitchFamily="2" charset="2"/>
              <a:buChar char="Ø"/>
            </a:pPr>
            <a:endParaRPr lang="ru-RU" sz="2000" b="1" dirty="0" smtClean="0">
              <a:solidFill>
                <a:srgbClr val="E81046"/>
              </a:solidFill>
            </a:endParaRPr>
          </a:p>
          <a:p>
            <a:pPr marL="342900" indent="-342900" defTabSz="685800">
              <a:buFont typeface="Wingdings" pitchFamily="2" charset="2"/>
              <a:buChar char="Ø"/>
            </a:pPr>
            <a:endParaRPr lang="ru-RU" sz="2000" b="1" dirty="0" smtClean="0">
              <a:solidFill>
                <a:srgbClr val="E81046"/>
              </a:solidFill>
            </a:endParaRPr>
          </a:p>
          <a:p>
            <a:pPr algn="ctr" defTabSz="685800"/>
            <a:endParaRPr lang="ru-RU" sz="2000" b="1" dirty="0">
              <a:solidFill>
                <a:srgbClr val="E81046"/>
              </a:solidFill>
            </a:endParaRPr>
          </a:p>
          <a:p>
            <a:pPr algn="ctr" defTabSz="685800"/>
            <a:endParaRPr lang="ru-RU" sz="2000" b="1" dirty="0">
              <a:solidFill>
                <a:srgbClr val="E81046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3475" y="168267"/>
            <a:ext cx="5921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29386"/>
            <a:ext cx="84772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8306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29" y="410"/>
            <a:ext cx="9189334" cy="5153662"/>
          </a:xfrm>
          <a:prstGeom prst="rect">
            <a:avLst/>
          </a:prstGeom>
        </p:spPr>
      </p:pic>
      <p:sp>
        <p:nvSpPr>
          <p:cNvPr id="3" name="Номер слайда 2"/>
          <p:cNvSpPr txBox="1">
            <a:spLocks/>
          </p:cNvSpPr>
          <p:nvPr/>
        </p:nvSpPr>
        <p:spPr>
          <a:xfrm>
            <a:off x="6400800" y="4938117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930843"/>
            <a:ext cx="5829886" cy="37702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2000" b="1" dirty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ЯКШӘМБЕ 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 МӘКТӘПЛӘРЕ </a:t>
            </a:r>
            <a:endParaRPr lang="ru-RU" sz="2000" b="1" dirty="0">
              <a:solidFill>
                <a:srgbClr val="EEECE1">
                  <a:lumMod val="25000"/>
                </a:srgbClr>
              </a:solidFill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1527923"/>
            <a:ext cx="65040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ru-RU" sz="2000" b="1" dirty="0" smtClean="0">
                <a:solidFill>
                  <a:srgbClr val="E81046"/>
                </a:solidFill>
                <a:latin typeface="Arial"/>
              </a:rPr>
              <a:t>110</a:t>
            </a:r>
            <a:r>
              <a:rPr lang="ru-RU" sz="2000" b="1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Arial"/>
              </a:rPr>
              <a:t>бүлек</a:t>
            </a:r>
            <a:r>
              <a:rPr lang="tt-RU" sz="2000" b="1" dirty="0" smtClean="0">
                <a:solidFill>
                  <a:prstClr val="black"/>
                </a:solidFill>
                <a:latin typeface="Arial"/>
              </a:rPr>
              <a:t>            </a:t>
            </a:r>
            <a:r>
              <a:rPr lang="ru-RU" sz="2000" b="1" dirty="0">
                <a:solidFill>
                  <a:srgbClr val="E81046"/>
                </a:solidFill>
                <a:latin typeface="Arial"/>
              </a:rPr>
              <a:t>25</a:t>
            </a:r>
            <a:r>
              <a:rPr lang="ru-RU" sz="2000" b="1" dirty="0">
                <a:solidFill>
                  <a:prstClr val="black"/>
                </a:solidFill>
                <a:latin typeface="Arial"/>
              </a:rPr>
              <a:t> милләт</a:t>
            </a:r>
          </a:p>
          <a:p>
            <a:pPr algn="ctr" defTabSz="685800"/>
            <a:endParaRPr lang="ru-RU" sz="2000" b="1" dirty="0">
              <a:solidFill>
                <a:prstClr val="black"/>
              </a:solidFill>
              <a:latin typeface="Arial"/>
            </a:endParaRPr>
          </a:p>
          <a:p>
            <a:pPr algn="ctr" defTabSz="685800"/>
            <a:r>
              <a:rPr lang="ru-RU" sz="2000" b="1" dirty="0">
                <a:solidFill>
                  <a:srgbClr val="E81046"/>
                </a:solidFill>
                <a:latin typeface="Arial"/>
              </a:rPr>
              <a:t>1 </a:t>
            </a:r>
            <a:r>
              <a:rPr lang="ru-RU" sz="2000" b="1" dirty="0" smtClean="0">
                <a:solidFill>
                  <a:srgbClr val="E81046"/>
                </a:solidFill>
                <a:latin typeface="Arial"/>
              </a:rPr>
              <a:t>788 </a:t>
            </a:r>
            <a:r>
              <a:rPr lang="ru-RU" sz="2000" b="1" dirty="0">
                <a:solidFill>
                  <a:prstClr val="black"/>
                </a:solidFill>
                <a:latin typeface="Arial"/>
              </a:rPr>
              <a:t>бала </a:t>
            </a:r>
          </a:p>
          <a:p>
            <a:pPr algn="ctr" defTabSz="685800"/>
            <a:endParaRPr lang="ru-RU" sz="2000" b="1" dirty="0">
              <a:solidFill>
                <a:prstClr val="black"/>
              </a:solidFill>
              <a:latin typeface="Arial"/>
            </a:endParaRPr>
          </a:p>
          <a:p>
            <a:pPr algn="just" defTabSz="685800"/>
            <a:r>
              <a:rPr lang="ru-RU" sz="2000" dirty="0">
                <a:solidFill>
                  <a:prstClr val="black"/>
                </a:solidFill>
                <a:latin typeface="Arial"/>
              </a:rPr>
              <a:t>чуваш, удмурт, мари, мордва, әзербәйҗан, украин, әрмән, таҗик, үзбәк, әфган, немец, грузин, лезгин, бурят, вьетнам, кыргыз, башкорт һәм башка халыкларның теле, мәдәнияте, тарихы өйрәнелә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-7122"/>
            <a:ext cx="588631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631"/>
            <a:ext cx="847725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12388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162"/>
            <a:ext cx="9189334" cy="5153662"/>
          </a:xfrm>
          <a:prstGeom prst="rect">
            <a:avLst/>
          </a:prstGeom>
        </p:spPr>
      </p:pic>
      <p:sp>
        <p:nvSpPr>
          <p:cNvPr id="3" name="Номер слайда 2"/>
          <p:cNvSpPr txBox="1">
            <a:spLocks/>
          </p:cNvSpPr>
          <p:nvPr/>
        </p:nvSpPr>
        <p:spPr>
          <a:xfrm>
            <a:off x="6400800" y="4938117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4">
              <a:defRPr/>
            </a:pPr>
            <a:r>
              <a:rPr lang="ru-RU" sz="900" dirty="0">
                <a:solidFill>
                  <a:prstClr val="black">
                    <a:tint val="75000"/>
                  </a:prstClr>
                </a:solidFill>
                <a:latin typeface="Arial"/>
              </a:rPr>
              <a:t>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930843"/>
            <a:ext cx="5829886" cy="377024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914107" eaLnBrk="0" hangingPunct="0">
              <a:defRPr/>
            </a:pP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Педагогик </a:t>
            </a:r>
            <a:r>
              <a:rPr lang="ru-RU" sz="2000" b="1" dirty="0" err="1" smtClean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юнәлештәге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сыйныфлар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EEECE1">
                  <a:lumMod val="25000"/>
                </a:srgbClr>
              </a:solidFill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1527923"/>
            <a:ext cx="65040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ru-RU" sz="2000" b="1" dirty="0" smtClean="0">
                <a:solidFill>
                  <a:srgbClr val="E81046"/>
                </a:solidFill>
                <a:latin typeface="Arial"/>
              </a:rPr>
              <a:t>150</a:t>
            </a:r>
            <a:r>
              <a:rPr lang="ru-RU" sz="2000" b="1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Arial"/>
              </a:rPr>
              <a:t>мәктәп</a:t>
            </a:r>
            <a:r>
              <a:rPr lang="tt-RU" sz="2000" b="1" dirty="0" smtClean="0">
                <a:solidFill>
                  <a:prstClr val="black"/>
                </a:solidFill>
                <a:latin typeface="Arial"/>
              </a:rPr>
              <a:t>            </a:t>
            </a:r>
            <a:r>
              <a:rPr lang="ru-RU" sz="2000" b="1" dirty="0" smtClean="0">
                <a:solidFill>
                  <a:srgbClr val="E81046"/>
                </a:solidFill>
                <a:latin typeface="Arial"/>
              </a:rPr>
              <a:t>178 </a:t>
            </a:r>
            <a:r>
              <a:rPr lang="ru-RU" sz="2000" b="1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ru-RU" sz="2000" b="1" dirty="0" err="1" smtClean="0">
                <a:solidFill>
                  <a:prstClr val="black"/>
                </a:solidFill>
                <a:latin typeface="Arial"/>
              </a:rPr>
              <a:t>сыйныф</a:t>
            </a:r>
            <a:endParaRPr lang="ru-RU" sz="2000" b="1" dirty="0">
              <a:solidFill>
                <a:prstClr val="black"/>
              </a:solidFill>
              <a:latin typeface="Arial"/>
            </a:endParaRPr>
          </a:p>
          <a:p>
            <a:pPr algn="ctr" defTabSz="685800"/>
            <a:endParaRPr lang="ru-RU" sz="2000" b="1" dirty="0">
              <a:solidFill>
                <a:prstClr val="black"/>
              </a:solidFill>
              <a:latin typeface="Arial"/>
            </a:endParaRPr>
          </a:p>
          <a:p>
            <a:pPr algn="ctr" defTabSz="685800"/>
            <a:r>
              <a:rPr lang="ru-RU" sz="2000" b="1" dirty="0" smtClean="0">
                <a:solidFill>
                  <a:srgbClr val="E81046"/>
                </a:solidFill>
                <a:latin typeface="Arial"/>
              </a:rPr>
              <a:t>29 </a:t>
            </a:r>
            <a:r>
              <a:rPr lang="ru-RU" sz="2000" b="1" dirty="0" err="1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сыйныф</a:t>
            </a:r>
            <a:r>
              <a:rPr lang="ru-RU" sz="2000" b="1" dirty="0" smtClean="0">
                <a:solidFill>
                  <a:srgbClr val="E81046"/>
                </a:solidFill>
                <a:latin typeface="Arial"/>
              </a:rPr>
              <a:t> – </a:t>
            </a:r>
            <a:r>
              <a:rPr lang="ru-RU" sz="2000" b="1" dirty="0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татар </a:t>
            </a:r>
            <a:r>
              <a:rPr lang="ru-RU" sz="2000" b="1" dirty="0" err="1">
                <a:solidFill>
                  <a:srgbClr val="EEECE1">
                    <a:lumMod val="25000"/>
                  </a:srgbClr>
                </a:solidFill>
                <a:latin typeface="Arial"/>
                <a:cs typeface="Times New Roman" panose="02020603050405020304" pitchFamily="18" charset="0"/>
              </a:rPr>
              <a:t>мәктәпләрендә</a:t>
            </a:r>
            <a:endParaRPr lang="ru-RU" sz="2000" b="1" dirty="0">
              <a:solidFill>
                <a:srgbClr val="EEECE1">
                  <a:lumMod val="25000"/>
                </a:srgbClr>
              </a:solidFill>
              <a:latin typeface="Arial"/>
              <a:cs typeface="Times New Roman" panose="02020603050405020304" pitchFamily="18" charset="0"/>
            </a:endParaRPr>
          </a:p>
          <a:p>
            <a:pPr algn="ctr" defTabSz="685800"/>
            <a:endParaRPr lang="ru-RU" sz="2000" b="1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-7122"/>
            <a:ext cx="588631" cy="48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4967" y="54455"/>
            <a:ext cx="8477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58787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13" y="24508"/>
            <a:ext cx="9189334" cy="5153662"/>
          </a:xfrm>
          <a:prstGeom prst="rect">
            <a:avLst/>
          </a:prstGeom>
        </p:spPr>
      </p:pic>
      <p:sp>
        <p:nvSpPr>
          <p:cNvPr id="4" name="Заголовок 6"/>
          <p:cNvSpPr txBox="1">
            <a:spLocks/>
          </p:cNvSpPr>
          <p:nvPr/>
        </p:nvSpPr>
        <p:spPr>
          <a:xfrm>
            <a:off x="557942" y="20213"/>
            <a:ext cx="8604448" cy="82688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914378"/>
            <a:r>
              <a:rPr lang="ru-RU" sz="1700" b="1" dirty="0">
                <a:cs typeface="Times New Roman" panose="02020603050405020304" pitchFamily="18" charset="0"/>
              </a:rPr>
              <a:t>2021/2022 УКУ ЕЛЫНДА </a:t>
            </a:r>
            <a:endParaRPr lang="ru-RU" sz="1700" b="1" dirty="0" smtClean="0">
              <a:cs typeface="Times New Roman" panose="02020603050405020304" pitchFamily="18" charset="0"/>
            </a:endParaRPr>
          </a:p>
          <a:p>
            <a:pPr lvl="0" algn="l" defTabSz="914378"/>
            <a:r>
              <a:rPr lang="tt-RU" sz="1700" b="1" dirty="0" smtClean="0">
                <a:cs typeface="Times New Roman" panose="02020603050405020304" pitchFamily="18" charset="0"/>
              </a:rPr>
              <a:t>ТУГАН ТЕЛДӘН</a:t>
            </a:r>
            <a:r>
              <a:rPr lang="tt-RU" sz="1700" b="1" dirty="0">
                <a:cs typeface="Times New Roman" panose="02020603050405020304" pitchFamily="18" charset="0"/>
              </a:rPr>
              <a:t> </a:t>
            </a:r>
            <a:r>
              <a:rPr lang="tt-RU" sz="1700" b="1" dirty="0" smtClean="0">
                <a:cs typeface="Times New Roman" panose="02020603050405020304" pitchFamily="18" charset="0"/>
              </a:rPr>
              <a:t>ТӨП </a:t>
            </a:r>
            <a:r>
              <a:rPr lang="tt-RU" sz="1700" b="1" dirty="0">
                <a:cs typeface="Times New Roman" panose="02020603050405020304" pitchFamily="18" charset="0"/>
              </a:rPr>
              <a:t>ДӘҮЛӘТ ИМТИХАНЫ</a:t>
            </a:r>
            <a:endParaRPr lang="ru-RU" sz="1700" b="1" dirty="0"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2480" y="781519"/>
            <a:ext cx="790575" cy="34289"/>
          </a:xfrm>
          <a:prstGeom prst="rect">
            <a:avLst/>
          </a:prstGeom>
          <a:solidFill>
            <a:srgbClr val="9CFA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65885780"/>
              </p:ext>
            </p:extLst>
          </p:nvPr>
        </p:nvGraphicFramePr>
        <p:xfrm>
          <a:off x="530377" y="764983"/>
          <a:ext cx="8237606" cy="4227185"/>
        </p:xfrm>
        <a:graphic>
          <a:graphicData uri="http://schemas.openxmlformats.org/drawingml/2006/table">
            <a:tbl>
              <a:tblPr firstRow="1" firstCol="1" bandRow="1">
                <a:tableStyleId>{638B1855-1B75-4FBE-930C-398BA8C253C6}</a:tableStyleId>
              </a:tblPr>
              <a:tblGrid>
                <a:gridCol w="1089295">
                  <a:extLst>
                    <a:ext uri="{9D8B030D-6E8A-4147-A177-3AD203B41FA5}">
                      <a16:colId xmlns:a16="http://schemas.microsoft.com/office/drawing/2014/main" xmlns="" val="286837464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81261639"/>
                    </a:ext>
                  </a:extLst>
                </a:gridCol>
                <a:gridCol w="828513">
                  <a:extLst>
                    <a:ext uri="{9D8B030D-6E8A-4147-A177-3AD203B41FA5}">
                      <a16:colId xmlns:a16="http://schemas.microsoft.com/office/drawing/2014/main" xmlns="" val="1224931905"/>
                    </a:ext>
                  </a:extLst>
                </a:gridCol>
                <a:gridCol w="1034008">
                  <a:extLst>
                    <a:ext uri="{9D8B030D-6E8A-4147-A177-3AD203B41FA5}">
                      <a16:colId xmlns:a16="http://schemas.microsoft.com/office/drawing/2014/main" xmlns="" val="3668930492"/>
                    </a:ext>
                  </a:extLst>
                </a:gridCol>
                <a:gridCol w="873783">
                  <a:extLst>
                    <a:ext uri="{9D8B030D-6E8A-4147-A177-3AD203B41FA5}">
                      <a16:colId xmlns:a16="http://schemas.microsoft.com/office/drawing/2014/main" xmlns="" val="883740727"/>
                    </a:ext>
                  </a:extLst>
                </a:gridCol>
                <a:gridCol w="782913">
                  <a:extLst>
                    <a:ext uri="{9D8B030D-6E8A-4147-A177-3AD203B41FA5}">
                      <a16:colId xmlns:a16="http://schemas.microsoft.com/office/drawing/2014/main" xmlns="" val="1111000555"/>
                    </a:ext>
                  </a:extLst>
                </a:gridCol>
                <a:gridCol w="1197728">
                  <a:extLst>
                    <a:ext uri="{9D8B030D-6E8A-4147-A177-3AD203B41FA5}">
                      <a16:colId xmlns:a16="http://schemas.microsoft.com/office/drawing/2014/main" xmlns="" val="1976545040"/>
                    </a:ext>
                  </a:extLst>
                </a:gridCol>
                <a:gridCol w="899679">
                  <a:extLst>
                    <a:ext uri="{9D8B030D-6E8A-4147-A177-3AD203B41FA5}">
                      <a16:colId xmlns:a16="http://schemas.microsoft.com/office/drawing/2014/main" xmlns="" val="618039540"/>
                    </a:ext>
                  </a:extLst>
                </a:gridCol>
                <a:gridCol w="811607">
                  <a:extLst>
                    <a:ext uri="{9D8B030D-6E8A-4147-A177-3AD203B41FA5}">
                      <a16:colId xmlns:a16="http://schemas.microsoft.com/office/drawing/2014/main" xmlns="" val="1109042537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Мун. </a:t>
                      </a:r>
                      <a:r>
                        <a:rPr lang="tt-RU" sz="12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берәмлек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атар  теле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Туган   телләр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Мун.</a:t>
                      </a: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берәмлек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атар  теле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Туган   телләр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Мун. </a:t>
                      </a: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берәмлек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</a:t>
                      </a:r>
                      <a:r>
                        <a:rPr lang="ru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атар  теле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Туган   телләр</a:t>
                      </a:r>
                      <a:endParaRPr lang="ru-RU" sz="1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6285476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Әгерҗе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Биектау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Яңа Чишмә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47804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Азнака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Чүпрәле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Нурлат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9145594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Аксуба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Алабуга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Питрәч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5756754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Актаныш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З</a:t>
                      </a: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ә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Балык Бистәсе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2139689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Алексеевск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Яшел Үзән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Саба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6687893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Әлки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Кайбыч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Сарман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653407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Әлмәт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Кама Тамагы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Спас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9461762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Апас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Кукмара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Тәтеш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5754880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Ар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ча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Лаеш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Тукай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7620779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Әтнә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Лениногорск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Теләче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342952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Ба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улы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Мамадыш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Чирмешән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7080251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Балта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ч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Менделеев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Чистай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t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605987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Б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өгелмә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Минзәлә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Ютазы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9334913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Бу</a:t>
                      </a: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а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Мөслим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t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Яр Чаллы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t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6856137"/>
                  </a:ext>
                </a:extLst>
              </a:tr>
              <a:tr h="19442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Югары Ослан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Түбән Кама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34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Казан</a:t>
                      </a: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CCA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86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709300"/>
                  </a:ext>
                </a:extLst>
              </a:tr>
              <a:tr h="255983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6191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70391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13" y="24508"/>
            <a:ext cx="9189334" cy="5153662"/>
          </a:xfrm>
          <a:prstGeom prst="rect">
            <a:avLst/>
          </a:prstGeom>
        </p:spPr>
      </p:pic>
      <p:sp>
        <p:nvSpPr>
          <p:cNvPr id="4" name="Заголовок 6"/>
          <p:cNvSpPr txBox="1">
            <a:spLocks/>
          </p:cNvSpPr>
          <p:nvPr/>
        </p:nvSpPr>
        <p:spPr>
          <a:xfrm>
            <a:off x="557942" y="20213"/>
            <a:ext cx="8604448" cy="82688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914378"/>
            <a:r>
              <a:rPr lang="ru-RU" sz="1700" b="1" dirty="0" smtClean="0">
                <a:cs typeface="Times New Roman" panose="02020603050405020304" pitchFamily="18" charset="0"/>
              </a:rPr>
              <a:t>2021/2022 УКУ ЕЛЫНДА </a:t>
            </a:r>
          </a:p>
          <a:p>
            <a:pPr lvl="0" algn="l" defTabSz="914378"/>
            <a:r>
              <a:rPr lang="ru-RU" sz="1700" b="1" dirty="0" smtClean="0">
                <a:cs typeface="Times New Roman" panose="02020603050405020304" pitchFamily="18" charset="0"/>
              </a:rPr>
              <a:t>Т</a:t>
            </a:r>
            <a:r>
              <a:rPr lang="tt-RU" sz="1700" b="1" dirty="0" smtClean="0">
                <a:cs typeface="Times New Roman" panose="02020603050405020304" pitchFamily="18" charset="0"/>
              </a:rPr>
              <a:t>АТАР ТЕЛЕННӘН ТӨП ДӘҮЛӘТ ИМТИХАНЫ</a:t>
            </a:r>
            <a:endParaRPr lang="ru-RU" sz="1700" b="1" dirty="0"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2480" y="781519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7273094"/>
              </p:ext>
            </p:extLst>
          </p:nvPr>
        </p:nvGraphicFramePr>
        <p:xfrm>
          <a:off x="627591" y="781519"/>
          <a:ext cx="8237606" cy="4149080"/>
        </p:xfrm>
        <a:graphic>
          <a:graphicData uri="http://schemas.openxmlformats.org/drawingml/2006/table">
            <a:tbl>
              <a:tblPr firstRow="1" firstCol="1" bandRow="1">
                <a:tableStyleId>{638B1855-1B75-4FBE-930C-398BA8C253C6}</a:tableStyleId>
              </a:tblPr>
              <a:tblGrid>
                <a:gridCol w="909696">
                  <a:extLst>
                    <a:ext uri="{9D8B030D-6E8A-4147-A177-3AD203B41FA5}">
                      <a16:colId xmlns:a16="http://schemas.microsoft.com/office/drawing/2014/main" xmlns="" val="2868374646"/>
                    </a:ext>
                  </a:extLst>
                </a:gridCol>
                <a:gridCol w="832709">
                  <a:extLst>
                    <a:ext uri="{9D8B030D-6E8A-4147-A177-3AD203B41FA5}">
                      <a16:colId xmlns:a16="http://schemas.microsoft.com/office/drawing/2014/main" xmlns="" val="38126163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12249319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366893049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88374072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1111000555"/>
                    </a:ext>
                  </a:extLst>
                </a:gridCol>
                <a:gridCol w="1111507">
                  <a:extLst>
                    <a:ext uri="{9D8B030D-6E8A-4147-A177-3AD203B41FA5}">
                      <a16:colId xmlns:a16="http://schemas.microsoft.com/office/drawing/2014/main" xmlns="" val="1976545040"/>
                    </a:ext>
                  </a:extLst>
                </a:gridCol>
                <a:gridCol w="904717">
                  <a:extLst>
                    <a:ext uri="{9D8B030D-6E8A-4147-A177-3AD203B41FA5}">
                      <a16:colId xmlns:a16="http://schemas.microsoft.com/office/drawing/2014/main" xmlns="" val="618039540"/>
                    </a:ext>
                  </a:extLst>
                </a:gridCol>
                <a:gridCol w="806569">
                  <a:extLst>
                    <a:ext uri="{9D8B030D-6E8A-4147-A177-3AD203B41FA5}">
                      <a16:colId xmlns:a16="http://schemas.microsoft.com/office/drawing/2014/main" xmlns="" val="1109042537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Мун. </a:t>
                      </a:r>
                      <a:r>
                        <a:rPr lang="tt-RU" sz="10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берәмлек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Татар теле </a:t>
                      </a:r>
                      <a:r>
                        <a:rPr lang="ru-RU" sz="105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өйрәнә</a:t>
                      </a:r>
                      <a:endParaRPr lang="ru-RU" sz="105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(бала саны)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Имтихан бирде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Мун.</a:t>
                      </a: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tt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берәмлек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 Татар теле </a:t>
                      </a:r>
                      <a:r>
                        <a:rPr lang="ru-RU" sz="105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өйрәнә</a:t>
                      </a:r>
                      <a:endParaRPr lang="ru-RU" sz="105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(бала саны)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Имтихан бирде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Мун. </a:t>
                      </a: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tt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берәмлек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Татар теле </a:t>
                      </a:r>
                      <a:r>
                        <a:rPr lang="ru-RU" sz="105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өйрәнә</a:t>
                      </a:r>
                      <a:endParaRPr lang="ru-RU" sz="105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(бала саны)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Имтихан бирде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</a:rPr>
                        <a:t>(%)</a:t>
                      </a:r>
                      <a:endParaRPr lang="ru-RU" sz="105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6285476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Кукмара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31,24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Аксубай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12,40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Түбән Кама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47804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Балтач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29,89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Балык Бистәсе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11,82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Әлмәт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9145594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Чүпрәле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Яңа Чишмә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10,17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Яр Чаллы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5756754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Әлки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28,46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Зәй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7,99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Казан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2139689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Актаныш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25,09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Арча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Минзәлә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1,27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6687893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Әгерҗе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24,58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Алексеевск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6,67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Чистай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653407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Сарман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23,45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Чирмешән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6,67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Нурлат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9461762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Кайбыч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Баулы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Ютазы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5754880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Әтнә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Тукай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Апас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7620779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Саба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14,89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0">
                        <a:spcAft>
                          <a:spcPts val="0"/>
                        </a:spcAft>
                      </a:pPr>
                      <a:r>
                        <a:rPr lang="tt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Лениногорск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Буа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342952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Питрәч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14,08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0">
                        <a:spcAft>
                          <a:spcPts val="0"/>
                        </a:spcAft>
                      </a:pPr>
                      <a:r>
                        <a:rPr lang="tt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Лаеш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Югары Ослан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7080251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Мөслим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13,98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Яшел Үзән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Алабуга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6059878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Теләче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Спас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Кама Тамагы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29334913"/>
                  </a:ext>
                </a:extLst>
              </a:tr>
              <a:tr h="9721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Азнакай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12,77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Бөгелмә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Менделеев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6856137"/>
                  </a:ext>
                </a:extLst>
              </a:tr>
              <a:tr h="19442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Биектау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tt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Мамадыш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tt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Тәтеш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D3A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tt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84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fontAlgn="auto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90525" algn="l"/>
                        </a:tabLst>
                      </a:pPr>
                      <a:r>
                        <a:rPr lang="tt-RU" sz="120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kern="1200" dirty="0">
                        <a:solidFill>
                          <a:srgbClr val="A8246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FA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709300"/>
                  </a:ext>
                </a:extLst>
              </a:tr>
              <a:tr h="255983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316" marR="6031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6191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71131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13" y="24508"/>
            <a:ext cx="9189334" cy="5153662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074351" y="2787776"/>
            <a:ext cx="4734247" cy="1656184"/>
          </a:xfrm>
          <a:prstGeom prst="rect">
            <a:avLst/>
          </a:prstGeom>
          <a:ln>
            <a:noFill/>
          </a:ln>
          <a:effectLst/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25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9" y="1563638"/>
            <a:ext cx="81250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Заголовок 6"/>
          <p:cNvSpPr txBox="1">
            <a:spLocks/>
          </p:cNvSpPr>
          <p:nvPr/>
        </p:nvSpPr>
        <p:spPr>
          <a:xfrm>
            <a:off x="1600530" y="156609"/>
            <a:ext cx="5687836" cy="82688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200" b="1" dirty="0">
                <a:cs typeface="Times New Roman" panose="02020603050405020304" pitchFamily="18" charset="0"/>
              </a:rPr>
              <a:t>ТАТАР ТЕЛЕ ҺӘМ ӘДӘБИЯТЫННАН </a:t>
            </a:r>
          </a:p>
          <a:p>
            <a:pPr lvl="0" algn="l"/>
            <a:r>
              <a:rPr lang="ru-RU" sz="2200" b="1" dirty="0">
                <a:cs typeface="Times New Roman" panose="02020603050405020304" pitchFamily="18" charset="0"/>
              </a:rPr>
              <a:t>КОНТРОЛЬ-ҮЛЧӘҮ МАТЕРИАЛЛАРЫ БУЛДЫРУ</a:t>
            </a:r>
          </a:p>
        </p:txBody>
      </p:sp>
      <p:sp>
        <p:nvSpPr>
          <p:cNvPr id="20" name="Параллелограмм 19"/>
          <p:cNvSpPr/>
          <p:nvPr/>
        </p:nvSpPr>
        <p:spPr>
          <a:xfrm>
            <a:off x="698576" y="4595927"/>
            <a:ext cx="1604136" cy="271845"/>
          </a:xfrm>
          <a:prstGeom prst="parallelogram">
            <a:avLst>
              <a:gd name="adj" fmla="val 1382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4563" y="456488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600075">
              <a:spcBef>
                <a:spcPct val="0"/>
              </a:spcBef>
            </a:pPr>
            <a:r>
              <a:rPr lang="ru-RU" alt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биремнәр банкы </a:t>
            </a:r>
            <a:endParaRPr lang="ru-RU" alt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2" name="Параллелограмм 21"/>
          <p:cNvSpPr/>
          <p:nvPr/>
        </p:nvSpPr>
        <p:spPr>
          <a:xfrm>
            <a:off x="2339752" y="4595928"/>
            <a:ext cx="1628209" cy="271844"/>
          </a:xfrm>
          <a:prstGeom prst="parallelogram">
            <a:avLst>
              <a:gd name="adj" fmla="val 1382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38298" y="457036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600075">
              <a:spcBef>
                <a:spcPct val="0"/>
              </a:spcBef>
            </a:pPr>
            <a:r>
              <a:rPr lang="ru-RU" alt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аудиотекстлар</a:t>
            </a:r>
            <a:endParaRPr lang="ru-RU" alt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4" name="Параллелограмм 23"/>
          <p:cNvSpPr/>
          <p:nvPr/>
        </p:nvSpPr>
        <p:spPr>
          <a:xfrm>
            <a:off x="3995482" y="4583283"/>
            <a:ext cx="1721348" cy="271844"/>
          </a:xfrm>
          <a:prstGeom prst="parallelogram">
            <a:avLst>
              <a:gd name="adj" fmla="val 1382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50118" y="4559995"/>
            <a:ext cx="1874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00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ДЕМО вариантлар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Параллелограмм 25"/>
          <p:cNvSpPr/>
          <p:nvPr/>
        </p:nvSpPr>
        <p:spPr>
          <a:xfrm>
            <a:off x="5716932" y="4586527"/>
            <a:ext cx="1628209" cy="271844"/>
          </a:xfrm>
          <a:prstGeom prst="parallelogram">
            <a:avLst>
              <a:gd name="adj" fmla="val 1382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844892" y="456084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6000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кодификатор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Параллелограмм 27"/>
          <p:cNvSpPr/>
          <p:nvPr/>
        </p:nvSpPr>
        <p:spPr>
          <a:xfrm>
            <a:off x="7372662" y="4586402"/>
            <a:ext cx="1604136" cy="271845"/>
          </a:xfrm>
          <a:prstGeom prst="parallelogram">
            <a:avLst>
              <a:gd name="adj" fmla="val 1382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36527" y="456843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6000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спецификация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47783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29676" y="1073017"/>
            <a:ext cx="7560841" cy="3493612"/>
          </a:xfrm>
          <a:prstGeom prst="rect">
            <a:avLst/>
          </a:prstGeom>
        </p:spPr>
      </p:pic>
      <p:pic>
        <p:nvPicPr>
          <p:cNvPr id="34" name="Picture 2" descr="https://sun9-35.userapi.com/impf/9tpqPsIjIh1LUF_W11OD2DiHgihMIesjIBfksw/T3qUwfCzZqg.jpg?size=886x919&amp;quality=95&amp;sign=d5e5f316cf41e9d7a9d2a70d61faf71d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6419" y="1413145"/>
            <a:ext cx="1008286" cy="89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5361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15328</TotalTime>
  <Words>810</Words>
  <Application>Microsoft Office PowerPoint</Application>
  <PresentationFormat>Экран (16:9)</PresentationFormat>
  <Paragraphs>347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2_Тема Office</vt:lpstr>
      <vt:lpstr>6_Тема Office</vt:lpstr>
      <vt:lpstr>8_Тема Office</vt:lpstr>
      <vt:lpstr>13_Тема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User108</cp:lastModifiedBy>
  <cp:revision>860</cp:revision>
  <cp:lastPrinted>2022-11-08T13:36:14Z</cp:lastPrinted>
  <dcterms:created xsi:type="dcterms:W3CDTF">2015-10-13T08:15:21Z</dcterms:created>
  <dcterms:modified xsi:type="dcterms:W3CDTF">2023-06-14T12:10:08Z</dcterms:modified>
</cp:coreProperties>
</file>